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Open Sans" charset="1" panose="020B0606030504020204"/>
      <p:regular r:id="rId24"/>
    </p:embeddedFont>
    <p:embeddedFont>
      <p:font typeface="Open Sans Bold" charset="1" panose="020B0806030504020204"/>
      <p:regular r:id="rId25"/>
    </p:embeddedFont>
    <p:embeddedFont>
      <p:font typeface="Arimo" charset="1" panose="020B0604020202020204"/>
      <p:regular r:id="rId26"/>
    </p:embeddedFont>
    <p:embeddedFont>
      <p:font typeface="Arimo Bold" charset="1" panose="020B0704020202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embeddings/oleObject3.bin" Type="http://schemas.openxmlformats.org/officeDocument/2006/relationships/oleObjec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jpeg" Type="http://schemas.openxmlformats.org/officeDocument/2006/relationships/image"/><Relationship Id="rId5" Target="../media/image45.jpeg" Type="http://schemas.openxmlformats.org/officeDocument/2006/relationships/image"/><Relationship Id="rId6" Target="../media/image4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8.png" Type="http://schemas.openxmlformats.org/officeDocument/2006/relationships/image"/><Relationship Id="rId7" Target="../media/image7.png" Type="http://schemas.openxmlformats.org/officeDocument/2006/relationships/image"/><Relationship Id="rId8" Target="../media/image9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7.png" Type="http://schemas.openxmlformats.org/officeDocument/2006/relationships/image"/><Relationship Id="rId13" Target="../media/image8.png" Type="http://schemas.openxmlformats.org/officeDocument/2006/relationships/image"/><Relationship Id="rId14" Target="../media/image9.png" Type="http://schemas.openxmlformats.org/officeDocument/2006/relationships/image"/><Relationship Id="rId15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png" Type="http://schemas.openxmlformats.org/officeDocument/2006/relationships/image"/><Relationship Id="rId14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embeddings/oleObject1.bin" Type="http://schemas.openxmlformats.org/officeDocument/2006/relationships/oleObjec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embeddings/oleObject2.bin" Type="http://schemas.openxmlformats.org/officeDocument/2006/relationships/oleObjec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175" y="257175"/>
            <a:ext cx="17773650" cy="9772650"/>
          </a:xfrm>
          <a:custGeom>
            <a:avLst/>
            <a:gdLst/>
            <a:ahLst/>
            <a:cxnLst/>
            <a:rect r="r" b="b" t="t" l="l"/>
            <a:pathLst>
              <a:path h="9772650" w="17773650">
                <a:moveTo>
                  <a:pt x="0" y="0"/>
                </a:moveTo>
                <a:lnTo>
                  <a:pt x="17773650" y="0"/>
                </a:lnTo>
                <a:lnTo>
                  <a:pt x="17773650" y="9772650"/>
                </a:lnTo>
                <a:lnTo>
                  <a:pt x="0" y="9772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6312" y="6773067"/>
            <a:ext cx="6115418" cy="104775"/>
            <a:chOff x="0" y="0"/>
            <a:chExt cx="8153891" cy="1397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53908" cy="139700"/>
            </a:xfrm>
            <a:custGeom>
              <a:avLst/>
              <a:gdLst/>
              <a:ahLst/>
              <a:cxnLst/>
              <a:rect r="r" b="b" t="t" l="l"/>
              <a:pathLst>
                <a:path h="139700" w="8153908">
                  <a:moveTo>
                    <a:pt x="69850" y="0"/>
                  </a:moveTo>
                  <a:lnTo>
                    <a:pt x="8084058" y="0"/>
                  </a:lnTo>
                  <a:cubicBezTo>
                    <a:pt x="8122665" y="0"/>
                    <a:pt x="8153908" y="31242"/>
                    <a:pt x="8153908" y="69850"/>
                  </a:cubicBezTo>
                  <a:cubicBezTo>
                    <a:pt x="8153908" y="108458"/>
                    <a:pt x="8122665" y="139700"/>
                    <a:pt x="8084058" y="139700"/>
                  </a:cubicBezTo>
                  <a:lnTo>
                    <a:pt x="69850" y="139700"/>
                  </a:lnTo>
                  <a:cubicBezTo>
                    <a:pt x="31242" y="139700"/>
                    <a:pt x="0" y="108458"/>
                    <a:pt x="0" y="69850"/>
                  </a:cubicBezTo>
                  <a:cubicBezTo>
                    <a:pt x="0" y="31242"/>
                    <a:pt x="31242" y="0"/>
                    <a:pt x="6985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04047" y="904047"/>
            <a:ext cx="3246886" cy="1156626"/>
          </a:xfrm>
          <a:custGeom>
            <a:avLst/>
            <a:gdLst/>
            <a:ahLst/>
            <a:cxnLst/>
            <a:rect r="r" b="b" t="t" l="l"/>
            <a:pathLst>
              <a:path h="1156626" w="3246886">
                <a:moveTo>
                  <a:pt x="0" y="0"/>
                </a:moveTo>
                <a:lnTo>
                  <a:pt x="3246886" y="0"/>
                </a:lnTo>
                <a:lnTo>
                  <a:pt x="3246886" y="1156626"/>
                </a:lnTo>
                <a:lnTo>
                  <a:pt x="0" y="1156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4047" y="3848513"/>
            <a:ext cx="13091581" cy="2269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5"/>
              </a:lnSpc>
            </a:pPr>
            <a:r>
              <a:rPr lang="en-US" sz="4599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Implementación y Personalización de Odoo para la Gestión de Procesos en Laboratorio Ambiental Surgidero SPA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12034903" y="4033903"/>
            <a:ext cx="6002179" cy="4446614"/>
          </a:xfrm>
          <a:custGeom>
            <a:avLst/>
            <a:gdLst/>
            <a:ahLst/>
            <a:cxnLst/>
            <a:rect r="r" b="b" t="t" l="l"/>
            <a:pathLst>
              <a:path h="4446614" w="6002179">
                <a:moveTo>
                  <a:pt x="0" y="0"/>
                </a:moveTo>
                <a:lnTo>
                  <a:pt x="6002179" y="0"/>
                </a:lnTo>
                <a:lnTo>
                  <a:pt x="6002179" y="4446614"/>
                </a:lnTo>
                <a:lnTo>
                  <a:pt x="0" y="44466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9" t="0" r="-49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505242" y="1028700"/>
            <a:ext cx="3754058" cy="1207761"/>
            <a:chOff x="0" y="0"/>
            <a:chExt cx="5005411" cy="16103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5451" cy="1610360"/>
            </a:xfrm>
            <a:custGeom>
              <a:avLst/>
              <a:gdLst/>
              <a:ahLst/>
              <a:cxnLst/>
              <a:rect r="r" b="b" t="t" l="l"/>
              <a:pathLst>
                <a:path h="1610360" w="5005451">
                  <a:moveTo>
                    <a:pt x="0" y="0"/>
                  </a:moveTo>
                  <a:lnTo>
                    <a:pt x="5005451" y="0"/>
                  </a:lnTo>
                  <a:lnTo>
                    <a:pt x="5005451" y="1610360"/>
                  </a:lnTo>
                  <a:lnTo>
                    <a:pt x="0" y="1610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297866" y="1028700"/>
            <a:ext cx="907321" cy="907321"/>
            <a:chOff x="0" y="0"/>
            <a:chExt cx="1209761" cy="12097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9802" cy="1209802"/>
            </a:xfrm>
            <a:custGeom>
              <a:avLst/>
              <a:gdLst/>
              <a:ahLst/>
              <a:cxnLst/>
              <a:rect r="r" b="b" t="t" l="l"/>
              <a:pathLst>
                <a:path h="1209802" w="1209802">
                  <a:moveTo>
                    <a:pt x="0" y="0"/>
                  </a:moveTo>
                  <a:lnTo>
                    <a:pt x="1209802" y="0"/>
                  </a:lnTo>
                  <a:lnTo>
                    <a:pt x="1209802" y="1209802"/>
                  </a:lnTo>
                  <a:lnTo>
                    <a:pt x="0" y="1209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3" b="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341630" y="1290827"/>
            <a:ext cx="2696486" cy="383066"/>
            <a:chOff x="0" y="0"/>
            <a:chExt cx="3595314" cy="5107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95370" cy="510794"/>
            </a:xfrm>
            <a:custGeom>
              <a:avLst/>
              <a:gdLst/>
              <a:ahLst/>
              <a:cxnLst/>
              <a:rect r="r" b="b" t="t" l="l"/>
              <a:pathLst>
                <a:path h="510794" w="3595370">
                  <a:moveTo>
                    <a:pt x="0" y="0"/>
                  </a:moveTo>
                  <a:lnTo>
                    <a:pt x="3595370" y="0"/>
                  </a:lnTo>
                  <a:lnTo>
                    <a:pt x="3595370" y="510794"/>
                  </a:lnTo>
                  <a:lnTo>
                    <a:pt x="0" y="51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0" t="0" r="-28" b="7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04047" y="1084614"/>
            <a:ext cx="2997580" cy="589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</a:pPr>
            <a:r>
              <a:rPr lang="en-US" sz="3500" b="true">
                <a:solidFill>
                  <a:srgbClr val="FFBD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CAPSTONE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006284"/>
            <a:ext cx="3487750" cy="424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4"/>
              </a:lnSpc>
            </a:pPr>
            <a:r>
              <a:rPr lang="en-US" sz="2499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Por: Javiera Rehbein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2002" y="7380935"/>
            <a:ext cx="2907036" cy="834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4"/>
              </a:lnSpc>
            </a:pPr>
            <a:r>
              <a:rPr lang="en-US" sz="2499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David Reyes</a:t>
            </a:r>
          </a:p>
          <a:p>
            <a:pPr algn="l">
              <a:lnSpc>
                <a:spcPts val="3274"/>
              </a:lnSpc>
            </a:pPr>
            <a:r>
              <a:rPr lang="en-US" sz="2499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Mateo Salazar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338991"/>
            <a:ext cx="4813768" cy="40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4"/>
              </a:lnSpc>
            </a:pPr>
            <a:r>
              <a:rPr lang="en-US" sz="2499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Profesor Guía: Anibal Faundez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8881" y="372698"/>
            <a:ext cx="11342175" cy="9541605"/>
          </a:xfrm>
          <a:custGeom>
            <a:avLst/>
            <a:gdLst/>
            <a:ahLst/>
            <a:cxnLst/>
            <a:rect r="r" b="b" t="t" l="l"/>
            <a:pathLst>
              <a:path h="9541605" w="11342175">
                <a:moveTo>
                  <a:pt x="0" y="0"/>
                </a:moveTo>
                <a:lnTo>
                  <a:pt x="11342175" y="0"/>
                </a:lnTo>
                <a:lnTo>
                  <a:pt x="11342175" y="9541604"/>
                </a:lnTo>
                <a:lnTo>
                  <a:pt x="0" y="9541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9807" y="3046753"/>
            <a:ext cx="8954193" cy="5972775"/>
          </a:xfrm>
          <a:custGeom>
            <a:avLst/>
            <a:gdLst/>
            <a:ahLst/>
            <a:cxnLst/>
            <a:rect r="r" b="b" t="t" l="l"/>
            <a:pathLst>
              <a:path h="5972775" w="8954193">
                <a:moveTo>
                  <a:pt x="0" y="0"/>
                </a:moveTo>
                <a:lnTo>
                  <a:pt x="8954193" y="0"/>
                </a:lnTo>
                <a:lnTo>
                  <a:pt x="8954193" y="5972775"/>
                </a:lnTo>
                <a:lnTo>
                  <a:pt x="0" y="5972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13554" y="3067874"/>
            <a:ext cx="8974446" cy="5951654"/>
          </a:xfrm>
          <a:custGeom>
            <a:avLst/>
            <a:gdLst/>
            <a:ahLst/>
            <a:cxnLst/>
            <a:rect r="r" b="b" t="t" l="l"/>
            <a:pathLst>
              <a:path h="5951654" w="8974446">
                <a:moveTo>
                  <a:pt x="0" y="0"/>
                </a:moveTo>
                <a:lnTo>
                  <a:pt x="8974446" y="0"/>
                </a:lnTo>
                <a:lnTo>
                  <a:pt x="8974446" y="5951654"/>
                </a:lnTo>
                <a:lnTo>
                  <a:pt x="0" y="5951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0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24923" y="159703"/>
            <a:ext cx="523815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Mockups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57329" y="2501944"/>
            <a:ext cx="4354409" cy="6527991"/>
          </a:xfrm>
          <a:custGeom>
            <a:avLst/>
            <a:gdLst/>
            <a:ahLst/>
            <a:cxnLst/>
            <a:rect r="r" b="b" t="t" l="l"/>
            <a:pathLst>
              <a:path h="6527991" w="4354409">
                <a:moveTo>
                  <a:pt x="0" y="0"/>
                </a:moveTo>
                <a:lnTo>
                  <a:pt x="4354409" y="0"/>
                </a:lnTo>
                <a:lnTo>
                  <a:pt x="4354409" y="6527990"/>
                </a:lnTo>
                <a:lnTo>
                  <a:pt x="0" y="6527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6793" y="2501944"/>
            <a:ext cx="8974446" cy="5951654"/>
          </a:xfrm>
          <a:custGeom>
            <a:avLst/>
            <a:gdLst/>
            <a:ahLst/>
            <a:cxnLst/>
            <a:rect r="r" b="b" t="t" l="l"/>
            <a:pathLst>
              <a:path h="5951654" w="8974446">
                <a:moveTo>
                  <a:pt x="0" y="0"/>
                </a:moveTo>
                <a:lnTo>
                  <a:pt x="8974446" y="0"/>
                </a:lnTo>
                <a:lnTo>
                  <a:pt x="8974446" y="5951653"/>
                </a:lnTo>
                <a:lnTo>
                  <a:pt x="0" y="5951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0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57683" y="159703"/>
            <a:ext cx="523815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Mockups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0" y="0"/>
          <a:ext cx="12249150" cy="7686675"/>
        </p:xfrm>
        <a:graphic>
          <a:graphicData uri="http://schemas.openxmlformats.org/presentationml/2006/ole">
            <p:oleObj imgW="14693900" imgH="101346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175" y="257175"/>
            <a:ext cx="17773650" cy="9772650"/>
          </a:xfrm>
          <a:custGeom>
            <a:avLst/>
            <a:gdLst/>
            <a:ahLst/>
            <a:cxnLst/>
            <a:rect r="r" b="b" t="t" l="l"/>
            <a:pathLst>
              <a:path h="9772650" w="17773650">
                <a:moveTo>
                  <a:pt x="0" y="0"/>
                </a:moveTo>
                <a:lnTo>
                  <a:pt x="17773650" y="0"/>
                </a:lnTo>
                <a:lnTo>
                  <a:pt x="17773650" y="9772650"/>
                </a:lnTo>
                <a:lnTo>
                  <a:pt x="0" y="9772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61303" y="4281386"/>
            <a:ext cx="3430199" cy="3430199"/>
            <a:chOff x="0" y="0"/>
            <a:chExt cx="4573599" cy="45735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73524" cy="4573651"/>
            </a:xfrm>
            <a:custGeom>
              <a:avLst/>
              <a:gdLst/>
              <a:ahLst/>
              <a:cxnLst/>
              <a:rect r="r" b="b" t="t" l="l"/>
              <a:pathLst>
                <a:path h="4573651" w="4573524">
                  <a:moveTo>
                    <a:pt x="2286762" y="0"/>
                  </a:moveTo>
                  <a:cubicBezTo>
                    <a:pt x="1023874" y="0"/>
                    <a:pt x="0" y="1023874"/>
                    <a:pt x="0" y="2286762"/>
                  </a:cubicBezTo>
                  <a:cubicBezTo>
                    <a:pt x="0" y="3549650"/>
                    <a:pt x="1023874" y="4573651"/>
                    <a:pt x="2286762" y="4573651"/>
                  </a:cubicBezTo>
                  <a:cubicBezTo>
                    <a:pt x="3549650" y="4573651"/>
                    <a:pt x="4573524" y="3549777"/>
                    <a:pt x="4573524" y="2286889"/>
                  </a:cubicBezTo>
                  <a:cubicBezTo>
                    <a:pt x="4573524" y="1024001"/>
                    <a:pt x="3549777" y="0"/>
                    <a:pt x="228676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4906" r="-1" b="-24904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428593" y="4281386"/>
            <a:ext cx="3430199" cy="3430199"/>
            <a:chOff x="0" y="0"/>
            <a:chExt cx="4573599" cy="45735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3524" cy="4573651"/>
            </a:xfrm>
            <a:custGeom>
              <a:avLst/>
              <a:gdLst/>
              <a:ahLst/>
              <a:cxnLst/>
              <a:rect r="r" b="b" t="t" l="l"/>
              <a:pathLst>
                <a:path h="4573651" w="4573524">
                  <a:moveTo>
                    <a:pt x="2286762" y="0"/>
                  </a:moveTo>
                  <a:cubicBezTo>
                    <a:pt x="1023874" y="0"/>
                    <a:pt x="0" y="1023874"/>
                    <a:pt x="0" y="2286762"/>
                  </a:cubicBezTo>
                  <a:cubicBezTo>
                    <a:pt x="0" y="3549650"/>
                    <a:pt x="1023874" y="4573651"/>
                    <a:pt x="2286762" y="4573651"/>
                  </a:cubicBezTo>
                  <a:cubicBezTo>
                    <a:pt x="3549650" y="4573651"/>
                    <a:pt x="4573524" y="3549777"/>
                    <a:pt x="4573524" y="2286889"/>
                  </a:cubicBezTo>
                  <a:cubicBezTo>
                    <a:pt x="4573524" y="1024001"/>
                    <a:pt x="3549777" y="0"/>
                    <a:pt x="228676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732" r="-1" b="-673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363743" y="4281386"/>
            <a:ext cx="3430199" cy="3430199"/>
            <a:chOff x="0" y="0"/>
            <a:chExt cx="4573599" cy="45735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73524" cy="4573651"/>
            </a:xfrm>
            <a:custGeom>
              <a:avLst/>
              <a:gdLst/>
              <a:ahLst/>
              <a:cxnLst/>
              <a:rect r="r" b="b" t="t" l="l"/>
              <a:pathLst>
                <a:path h="4573651" w="4573524">
                  <a:moveTo>
                    <a:pt x="2286762" y="0"/>
                  </a:moveTo>
                  <a:cubicBezTo>
                    <a:pt x="1023874" y="0"/>
                    <a:pt x="0" y="1023874"/>
                    <a:pt x="0" y="2286762"/>
                  </a:cubicBezTo>
                  <a:cubicBezTo>
                    <a:pt x="0" y="3549650"/>
                    <a:pt x="1023874" y="4573651"/>
                    <a:pt x="2286762" y="4573651"/>
                  </a:cubicBezTo>
                  <a:cubicBezTo>
                    <a:pt x="3549650" y="4573651"/>
                    <a:pt x="4573524" y="3549777"/>
                    <a:pt x="4573524" y="2286889"/>
                  </a:cubicBezTo>
                  <a:cubicBezTo>
                    <a:pt x="4573524" y="1024001"/>
                    <a:pt x="3549777" y="0"/>
                    <a:pt x="2286762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-1" b="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505242" y="1028700"/>
            <a:ext cx="3754058" cy="1207761"/>
            <a:chOff x="0" y="0"/>
            <a:chExt cx="5005411" cy="16103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05451" cy="1610360"/>
            </a:xfrm>
            <a:custGeom>
              <a:avLst/>
              <a:gdLst/>
              <a:ahLst/>
              <a:cxnLst/>
              <a:rect r="r" b="b" t="t" l="l"/>
              <a:pathLst>
                <a:path h="1610360" w="5005451">
                  <a:moveTo>
                    <a:pt x="0" y="0"/>
                  </a:moveTo>
                  <a:lnTo>
                    <a:pt x="5005451" y="0"/>
                  </a:lnTo>
                  <a:lnTo>
                    <a:pt x="5005451" y="1610360"/>
                  </a:lnTo>
                  <a:lnTo>
                    <a:pt x="0" y="1610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392" y="837167"/>
            <a:ext cx="907321" cy="907321"/>
            <a:chOff x="0" y="0"/>
            <a:chExt cx="1209761" cy="12097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09802" cy="1209802"/>
            </a:xfrm>
            <a:custGeom>
              <a:avLst/>
              <a:gdLst/>
              <a:ahLst/>
              <a:cxnLst/>
              <a:rect r="r" b="b" t="t" l="l"/>
              <a:pathLst>
                <a:path h="1209802" w="1209802">
                  <a:moveTo>
                    <a:pt x="0" y="0"/>
                  </a:moveTo>
                  <a:lnTo>
                    <a:pt x="1209802" y="0"/>
                  </a:lnTo>
                  <a:lnTo>
                    <a:pt x="1209802" y="1209802"/>
                  </a:lnTo>
                  <a:lnTo>
                    <a:pt x="0" y="1209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3" b="3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072464" y="1099294"/>
            <a:ext cx="2696486" cy="383066"/>
            <a:chOff x="0" y="0"/>
            <a:chExt cx="3595314" cy="5107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595370" cy="510794"/>
            </a:xfrm>
            <a:custGeom>
              <a:avLst/>
              <a:gdLst/>
              <a:ahLst/>
              <a:cxnLst/>
              <a:rect r="r" b="b" t="t" l="l"/>
              <a:pathLst>
                <a:path h="510794" w="3595370">
                  <a:moveTo>
                    <a:pt x="0" y="0"/>
                  </a:moveTo>
                  <a:lnTo>
                    <a:pt x="3595370" y="0"/>
                  </a:lnTo>
                  <a:lnTo>
                    <a:pt x="3595370" y="510794"/>
                  </a:lnTo>
                  <a:lnTo>
                    <a:pt x="0" y="51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0" t="0" r="-28" b="7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8392" y="2324578"/>
            <a:ext cx="16230600" cy="8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9"/>
              </a:lnSpc>
            </a:pPr>
            <a:r>
              <a:rPr lang="en-US" sz="8000" b="true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Equipo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61303" y="7949357"/>
            <a:ext cx="3095710" cy="589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</a:pPr>
            <a:r>
              <a:rPr lang="en-US" sz="3500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David Reyes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42616" y="7949357"/>
            <a:ext cx="3802768" cy="589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</a:pPr>
            <a:r>
              <a:rPr lang="en-US" sz="3500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Javiera Rehbein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77458" y="7949357"/>
            <a:ext cx="3802768" cy="589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</a:pPr>
            <a:r>
              <a:rPr lang="en-US" sz="3500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Mateo Salazar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750" y="257175"/>
            <a:ext cx="17773650" cy="9772650"/>
          </a:xfrm>
          <a:custGeom>
            <a:avLst/>
            <a:gdLst/>
            <a:ahLst/>
            <a:cxnLst/>
            <a:rect r="r" b="b" t="t" l="l"/>
            <a:pathLst>
              <a:path h="9772650" w="17773650">
                <a:moveTo>
                  <a:pt x="0" y="0"/>
                </a:moveTo>
                <a:lnTo>
                  <a:pt x="17773650" y="0"/>
                </a:lnTo>
                <a:lnTo>
                  <a:pt x="17773650" y="9772650"/>
                </a:lnTo>
                <a:lnTo>
                  <a:pt x="0" y="9772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29505" y="818844"/>
          <a:ext cx="17028989" cy="8649312"/>
        </p:xfrm>
        <a:graphic>
          <a:graphicData uri="http://schemas.openxmlformats.org/drawingml/2006/table">
            <a:tbl>
              <a:tblPr/>
              <a:tblGrid>
                <a:gridCol w="4257247"/>
                <a:gridCol w="4257247"/>
                <a:gridCol w="4353007"/>
                <a:gridCol w="4161488"/>
              </a:tblGrid>
              <a:tr h="28417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David Reyes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Javiera Rehbein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Mateo Salazar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17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Intereses Profesionales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ctr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Programación backend y frontend.</a:t>
                      </a:r>
                    </a:p>
                    <a:p>
                      <a:pPr algn="ctr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Gestión de proyectos y aseguramiento de calidad (QA).</a:t>
                      </a:r>
                    </a:p>
                    <a:p>
                      <a:pPr algn="ctr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Proyección de emprender en el área TI.</a:t>
                      </a:r>
                    </a:p>
                    <a:p>
                      <a:pPr algn="ctr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Ciencia de datos, big data e inteligencia de negocios.</a:t>
                      </a:r>
                      <a:endParaRPr lang="en-US" sz="1100"/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Análisis y transformación de datos en información útil para la toma de decisiones.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Desarrollo de software (especialmente backend).</a:t>
                      </a:r>
                      <a:endParaRPr lang="en-US" sz="1100"/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Bases de datos y gestión de información.</a:t>
                      </a:r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Optimización de procesos mediante programación y buenas prácticas de desarrollo</a:t>
                      </a:r>
                    </a:p>
                    <a:p>
                      <a:pPr algn="l">
                        <a:lnSpc>
                          <a:spcPts val="22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58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Cómo aporta al proyecto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Aplicará </a:t>
                      </a:r>
                      <a:r>
                        <a:rPr lang="en-US" b="true" sz="15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QA y pruebas de validación</a:t>
                      </a:r>
                      <a:r>
                        <a:rPr lang="en-US" sz="15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en Odoo.</a:t>
                      </a:r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Contribuye en la configuración y validación de procesos.</a:t>
                      </a:r>
                    </a:p>
                    <a:p>
                      <a:pPr algn="l" marL="345439" indent="-172720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Desarrolla competencias para liderar y controlar proyectos TI en el futuro.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45438" indent="-172719" lvl="1">
                        <a:lnSpc>
                          <a:spcPts val="22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Refuerza su experiencia en </a:t>
                      </a:r>
                      <a:r>
                        <a:rPr lang="en-US" b="true" sz="15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modelado de datos, consultas y reportes en Odoo</a:t>
                      </a:r>
                      <a:r>
                        <a:rPr lang="en-US" sz="15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.</a:t>
                      </a:r>
                      <a:endParaRPr lang="en-US" sz="1100"/>
                    </a:p>
                    <a:p>
                      <a:pPr algn="l" marL="345438" indent="-172719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Conecta sus intereses en analítica con la implementación de un </a:t>
                      </a:r>
                      <a:r>
                        <a:rPr lang="en-US" b="true" sz="15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ERP real</a:t>
                      </a:r>
                      <a:r>
                        <a:rPr lang="en-US" sz="15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45438" indent="-172719" lvl="1">
                        <a:lnSpc>
                          <a:spcPts val="22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Desarrollo del módulo </a:t>
                      </a:r>
                      <a:r>
                        <a:rPr lang="en-US" b="true" sz="15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“Salidas a Terreno”</a:t>
                      </a:r>
                      <a:r>
                        <a:rPr lang="en-US" sz="15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en Python/XML.</a:t>
                      </a:r>
                      <a:endParaRPr lang="en-US" sz="1100"/>
                    </a:p>
                    <a:p>
                      <a:pPr algn="l" marL="345438" indent="-172719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Uso de </a:t>
                      </a:r>
                      <a:r>
                        <a:rPr lang="en-US" b="true" sz="15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PostgreSQL</a:t>
                      </a:r>
                      <a:r>
                        <a:rPr lang="en-US" sz="15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para manejar y relacionar datos.</a:t>
                      </a:r>
                    </a:p>
                    <a:p>
                      <a:pPr algn="l" marL="345438" indent="-172719" lvl="1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Me permite fortalecer mi rol como </a:t>
                      </a:r>
                      <a:r>
                        <a:rPr lang="en-US" b="true" sz="15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desarrollador backend</a:t>
                      </a:r>
                      <a:r>
                        <a:rPr lang="en-US" sz="15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aplicando integración de módulos, lógica de negocio y base de datos en un ERP real.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175" y="257175"/>
            <a:ext cx="17773650" cy="9772650"/>
          </a:xfrm>
          <a:custGeom>
            <a:avLst/>
            <a:gdLst/>
            <a:ahLst/>
            <a:cxnLst/>
            <a:rect r="r" b="b" t="t" l="l"/>
            <a:pathLst>
              <a:path h="9772650" w="17773650">
                <a:moveTo>
                  <a:pt x="0" y="0"/>
                </a:moveTo>
                <a:lnTo>
                  <a:pt x="17773650" y="0"/>
                </a:lnTo>
                <a:lnTo>
                  <a:pt x="17773650" y="9772650"/>
                </a:lnTo>
                <a:lnTo>
                  <a:pt x="0" y="9772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44180"/>
            <a:ext cx="10747629" cy="144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880"/>
              </a:lnSpc>
            </a:pPr>
            <a:r>
              <a:rPr lang="en-US" sz="10608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Muchas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966076"/>
            <a:ext cx="10747629" cy="1431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880"/>
              </a:lnSpc>
            </a:pPr>
            <a:r>
              <a:rPr lang="en-US" sz="10608" b="true">
                <a:solidFill>
                  <a:srgbClr val="62A9C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gracias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76312" y="7219142"/>
            <a:ext cx="1570887" cy="104775"/>
            <a:chOff x="0" y="0"/>
            <a:chExt cx="2094516" cy="1397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94484" cy="139700"/>
            </a:xfrm>
            <a:custGeom>
              <a:avLst/>
              <a:gdLst/>
              <a:ahLst/>
              <a:cxnLst/>
              <a:rect r="r" b="b" t="t" l="l"/>
              <a:pathLst>
                <a:path h="139700" w="2094484">
                  <a:moveTo>
                    <a:pt x="69850" y="0"/>
                  </a:moveTo>
                  <a:lnTo>
                    <a:pt x="2024634" y="0"/>
                  </a:lnTo>
                  <a:cubicBezTo>
                    <a:pt x="2063242" y="0"/>
                    <a:pt x="2094484" y="31242"/>
                    <a:pt x="2094484" y="69850"/>
                  </a:cubicBezTo>
                  <a:cubicBezTo>
                    <a:pt x="2094484" y="108458"/>
                    <a:pt x="2063242" y="139700"/>
                    <a:pt x="2024634" y="139700"/>
                  </a:cubicBezTo>
                  <a:lnTo>
                    <a:pt x="69850" y="139700"/>
                  </a:lnTo>
                  <a:cubicBezTo>
                    <a:pt x="31242" y="139700"/>
                    <a:pt x="0" y="108458"/>
                    <a:pt x="0" y="69850"/>
                  </a:cubicBezTo>
                  <a:cubicBezTo>
                    <a:pt x="0" y="31242"/>
                    <a:pt x="31242" y="0"/>
                    <a:pt x="6985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04047" y="904047"/>
            <a:ext cx="3246886" cy="1156626"/>
          </a:xfrm>
          <a:custGeom>
            <a:avLst/>
            <a:gdLst/>
            <a:ahLst/>
            <a:cxnLst/>
            <a:rect r="r" b="b" t="t" l="l"/>
            <a:pathLst>
              <a:path h="1156626" w="3246886">
                <a:moveTo>
                  <a:pt x="0" y="0"/>
                </a:moveTo>
                <a:lnTo>
                  <a:pt x="3246886" y="0"/>
                </a:lnTo>
                <a:lnTo>
                  <a:pt x="3246886" y="1156626"/>
                </a:lnTo>
                <a:lnTo>
                  <a:pt x="0" y="1156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59145"/>
            <a:ext cx="2997580" cy="589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5"/>
              </a:lnSpc>
            </a:pPr>
            <a:r>
              <a:rPr lang="en-US" sz="3500" b="true">
                <a:solidFill>
                  <a:srgbClr val="FFBD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CAPSTONE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087996"/>
            <a:ext cx="9930612" cy="100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0"/>
              </a:lnSpc>
            </a:pPr>
            <a:r>
              <a:rPr lang="en-US" sz="2000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Implementación y Personalización de Odoo para la Gestión de Procesos en Laboratorio Ambiental Surgidero SPA</a:t>
            </a:r>
          </a:p>
          <a:p>
            <a:pPr algn="l">
              <a:lnSpc>
                <a:spcPts val="262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-5400000">
            <a:off x="10885866" y="2884866"/>
            <a:ext cx="7322280" cy="5424589"/>
          </a:xfrm>
          <a:custGeom>
            <a:avLst/>
            <a:gdLst/>
            <a:ahLst/>
            <a:cxnLst/>
            <a:rect r="r" b="b" t="t" l="l"/>
            <a:pathLst>
              <a:path h="5424589" w="7322280">
                <a:moveTo>
                  <a:pt x="0" y="0"/>
                </a:moveTo>
                <a:lnTo>
                  <a:pt x="7322280" y="0"/>
                </a:lnTo>
                <a:lnTo>
                  <a:pt x="7322280" y="5424589"/>
                </a:lnTo>
                <a:lnTo>
                  <a:pt x="0" y="5424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6" r="0" b="-26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505241" y="1028700"/>
            <a:ext cx="3754059" cy="1207761"/>
            <a:chOff x="0" y="0"/>
            <a:chExt cx="5005412" cy="16103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5451" cy="1610360"/>
            </a:xfrm>
            <a:custGeom>
              <a:avLst/>
              <a:gdLst/>
              <a:ahLst/>
              <a:cxnLst/>
              <a:rect r="r" b="b" t="t" l="l"/>
              <a:pathLst>
                <a:path h="1610360" w="5005451">
                  <a:moveTo>
                    <a:pt x="0" y="0"/>
                  </a:moveTo>
                  <a:lnTo>
                    <a:pt x="5005451" y="0"/>
                  </a:lnTo>
                  <a:lnTo>
                    <a:pt x="5005451" y="1610360"/>
                  </a:lnTo>
                  <a:lnTo>
                    <a:pt x="0" y="1610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297866" y="1028700"/>
            <a:ext cx="907320" cy="907320"/>
            <a:chOff x="0" y="0"/>
            <a:chExt cx="1209760" cy="12097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09802" cy="1209802"/>
            </a:xfrm>
            <a:custGeom>
              <a:avLst/>
              <a:gdLst/>
              <a:ahLst/>
              <a:cxnLst/>
              <a:rect r="r" b="b" t="t" l="l"/>
              <a:pathLst>
                <a:path h="1209802" w="1209802">
                  <a:moveTo>
                    <a:pt x="0" y="0"/>
                  </a:moveTo>
                  <a:lnTo>
                    <a:pt x="1209802" y="0"/>
                  </a:lnTo>
                  <a:lnTo>
                    <a:pt x="1209802" y="1209802"/>
                  </a:lnTo>
                  <a:lnTo>
                    <a:pt x="0" y="1209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3" b="3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341631" y="1290827"/>
            <a:ext cx="2696486" cy="383066"/>
            <a:chOff x="0" y="0"/>
            <a:chExt cx="3595315" cy="5107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595370" cy="510794"/>
            </a:xfrm>
            <a:custGeom>
              <a:avLst/>
              <a:gdLst/>
              <a:ahLst/>
              <a:cxnLst/>
              <a:rect r="r" b="b" t="t" l="l"/>
              <a:pathLst>
                <a:path h="510794" w="3595370">
                  <a:moveTo>
                    <a:pt x="0" y="0"/>
                  </a:moveTo>
                  <a:lnTo>
                    <a:pt x="3595370" y="0"/>
                  </a:lnTo>
                  <a:lnTo>
                    <a:pt x="3595370" y="510794"/>
                  </a:lnTo>
                  <a:lnTo>
                    <a:pt x="0" y="51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0" t="0" r="-28" b="7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6700" y="257175"/>
            <a:ext cx="17773650" cy="9772650"/>
          </a:xfrm>
          <a:custGeom>
            <a:avLst/>
            <a:gdLst/>
            <a:ahLst/>
            <a:cxnLst/>
            <a:rect r="r" b="b" t="t" l="l"/>
            <a:pathLst>
              <a:path h="9772650" w="17773650">
                <a:moveTo>
                  <a:pt x="0" y="0"/>
                </a:moveTo>
                <a:lnTo>
                  <a:pt x="17773650" y="0"/>
                </a:lnTo>
                <a:lnTo>
                  <a:pt x="17773650" y="9772650"/>
                </a:lnTo>
                <a:lnTo>
                  <a:pt x="0" y="9772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4515" y="3475598"/>
            <a:ext cx="13358575" cy="5256552"/>
          </a:xfrm>
          <a:custGeom>
            <a:avLst/>
            <a:gdLst/>
            <a:ahLst/>
            <a:cxnLst/>
            <a:rect r="r" b="b" t="t" l="l"/>
            <a:pathLst>
              <a:path h="5256552" w="13358575">
                <a:moveTo>
                  <a:pt x="0" y="0"/>
                </a:moveTo>
                <a:lnTo>
                  <a:pt x="13358575" y="0"/>
                </a:lnTo>
                <a:lnTo>
                  <a:pt x="13358575" y="5256552"/>
                </a:lnTo>
                <a:lnTo>
                  <a:pt x="0" y="5256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308837" y="2236461"/>
            <a:ext cx="2826070" cy="2826070"/>
            <a:chOff x="0" y="0"/>
            <a:chExt cx="3768093" cy="37680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8090" cy="3768090"/>
            </a:xfrm>
            <a:custGeom>
              <a:avLst/>
              <a:gdLst/>
              <a:ahLst/>
              <a:cxnLst/>
              <a:rect r="r" b="b" t="t" l="l"/>
              <a:pathLst>
                <a:path h="3768090" w="3768090">
                  <a:moveTo>
                    <a:pt x="0" y="0"/>
                  </a:moveTo>
                  <a:lnTo>
                    <a:pt x="3768090" y="0"/>
                  </a:lnTo>
                  <a:lnTo>
                    <a:pt x="3768090" y="3768090"/>
                  </a:lnTo>
                  <a:lnTo>
                    <a:pt x="0" y="3768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505242" y="1028700"/>
            <a:ext cx="3754058" cy="1207761"/>
            <a:chOff x="0" y="0"/>
            <a:chExt cx="5005411" cy="16103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05451" cy="1610360"/>
            </a:xfrm>
            <a:custGeom>
              <a:avLst/>
              <a:gdLst/>
              <a:ahLst/>
              <a:cxnLst/>
              <a:rect r="r" b="b" t="t" l="l"/>
              <a:pathLst>
                <a:path h="1610360" w="5005451">
                  <a:moveTo>
                    <a:pt x="0" y="0"/>
                  </a:moveTo>
                  <a:lnTo>
                    <a:pt x="5005451" y="0"/>
                  </a:lnTo>
                  <a:lnTo>
                    <a:pt x="5005451" y="1610360"/>
                  </a:lnTo>
                  <a:lnTo>
                    <a:pt x="0" y="1610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907321" cy="907321"/>
            <a:chOff x="0" y="0"/>
            <a:chExt cx="1209761" cy="12097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9802" cy="1209802"/>
            </a:xfrm>
            <a:custGeom>
              <a:avLst/>
              <a:gdLst/>
              <a:ahLst/>
              <a:cxnLst/>
              <a:rect r="r" b="b" t="t" l="l"/>
              <a:pathLst>
                <a:path h="1209802" w="1209802">
                  <a:moveTo>
                    <a:pt x="0" y="0"/>
                  </a:moveTo>
                  <a:lnTo>
                    <a:pt x="1209802" y="0"/>
                  </a:lnTo>
                  <a:lnTo>
                    <a:pt x="1209802" y="1209802"/>
                  </a:lnTo>
                  <a:lnTo>
                    <a:pt x="0" y="1209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3" b="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072464" y="1290827"/>
            <a:ext cx="2696486" cy="383066"/>
            <a:chOff x="0" y="0"/>
            <a:chExt cx="3595314" cy="5107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95370" cy="510794"/>
            </a:xfrm>
            <a:custGeom>
              <a:avLst/>
              <a:gdLst/>
              <a:ahLst/>
              <a:cxnLst/>
              <a:rect r="r" b="b" t="t" l="l"/>
              <a:pathLst>
                <a:path h="510794" w="3595370">
                  <a:moveTo>
                    <a:pt x="0" y="0"/>
                  </a:moveTo>
                  <a:lnTo>
                    <a:pt x="3595370" y="0"/>
                  </a:lnTo>
                  <a:lnTo>
                    <a:pt x="3595370" y="510794"/>
                  </a:lnTo>
                  <a:lnTo>
                    <a:pt x="0" y="51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0" t="0" r="-28" b="7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923153" y="5136895"/>
            <a:ext cx="6519874" cy="4180869"/>
          </a:xfrm>
          <a:custGeom>
            <a:avLst/>
            <a:gdLst/>
            <a:ahLst/>
            <a:cxnLst/>
            <a:rect r="r" b="b" t="t" l="l"/>
            <a:pathLst>
              <a:path h="4180869" w="6519874">
                <a:moveTo>
                  <a:pt x="0" y="0"/>
                </a:moveTo>
                <a:lnTo>
                  <a:pt x="6519875" y="0"/>
                </a:lnTo>
                <a:lnTo>
                  <a:pt x="6519875" y="4180869"/>
                </a:lnTo>
                <a:lnTo>
                  <a:pt x="0" y="4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00022" y="2297504"/>
            <a:ext cx="7137856" cy="101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9"/>
              </a:lnSpc>
            </a:pPr>
            <a:r>
              <a:rPr lang="en-US" sz="8000" b="true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Contexto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2360" y="3865639"/>
            <a:ext cx="8780655" cy="336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Surgidero SpA es una empresa ubicada en Puerto Montt que brinda servicios técnicos para el monitoreo, análisis y gestión de ecosistemas acuáticos.</a:t>
            </a:r>
          </a:p>
          <a:p>
            <a:pPr algn="l">
              <a:lnSpc>
                <a:spcPts val="2659"/>
              </a:lnSpc>
            </a:pPr>
          </a:p>
          <a:p>
            <a:pPr algn="l" marL="434218" indent="-144739" lvl="2">
              <a:lnSpc>
                <a:spcPts val="2659"/>
              </a:lnSpc>
              <a:buFont typeface="Arial"/>
              <a:buChar char="⚬"/>
            </a:pPr>
            <a:r>
              <a:rPr lang="en-US" sz="1899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Apoya proyectos de acuicultura y medioambiente.</a:t>
            </a:r>
          </a:p>
          <a:p>
            <a:pPr algn="l" marL="434218" indent="-144739" lvl="2">
              <a:lnSpc>
                <a:spcPts val="2659"/>
              </a:lnSpc>
              <a:buFont typeface="Arial"/>
              <a:buChar char="⚬"/>
            </a:pPr>
            <a:r>
              <a:rPr lang="en-US" sz="1899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Realiza salidas a terreno para muestreo, mediciones y control ambiental.</a:t>
            </a:r>
          </a:p>
          <a:p>
            <a:pPr algn="l" marL="434218" indent="-144739" lvl="2">
              <a:lnSpc>
                <a:spcPts val="2659"/>
              </a:lnSpc>
              <a:buFont typeface="Arial"/>
              <a:buChar char="⚬"/>
            </a:pPr>
            <a:r>
              <a:rPr lang="en-US" sz="1899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Cuenta con equipos especializados y personal técnico en constante movimiento.</a:t>
            </a:r>
          </a:p>
          <a:p>
            <a:pPr algn="l" marL="434218" indent="-144739" lvl="2">
              <a:lnSpc>
                <a:spcPts val="26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175" y="257175"/>
            <a:ext cx="17773650" cy="9772650"/>
          </a:xfrm>
          <a:custGeom>
            <a:avLst/>
            <a:gdLst/>
            <a:ahLst/>
            <a:cxnLst/>
            <a:rect r="r" b="b" t="t" l="l"/>
            <a:pathLst>
              <a:path h="9772650" w="17773650">
                <a:moveTo>
                  <a:pt x="0" y="0"/>
                </a:moveTo>
                <a:lnTo>
                  <a:pt x="17773650" y="0"/>
                </a:lnTo>
                <a:lnTo>
                  <a:pt x="17773650" y="9772650"/>
                </a:lnTo>
                <a:lnTo>
                  <a:pt x="0" y="9772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7175" y="1873919"/>
            <a:ext cx="16230600" cy="101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9"/>
              </a:lnSpc>
            </a:pPr>
            <a:r>
              <a:rPr lang="en-US" sz="8000" b="true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Problemática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82360" y="3168722"/>
            <a:ext cx="8950663" cy="5669825"/>
          </a:xfrm>
          <a:custGeom>
            <a:avLst/>
            <a:gdLst/>
            <a:ahLst/>
            <a:cxnLst/>
            <a:rect r="r" b="b" t="t" l="l"/>
            <a:pathLst>
              <a:path h="5669825" w="8950663">
                <a:moveTo>
                  <a:pt x="0" y="0"/>
                </a:moveTo>
                <a:lnTo>
                  <a:pt x="8950664" y="0"/>
                </a:lnTo>
                <a:lnTo>
                  <a:pt x="8950664" y="5669825"/>
                </a:lnTo>
                <a:lnTo>
                  <a:pt x="0" y="5669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505242" y="1028700"/>
            <a:ext cx="3754058" cy="1207761"/>
            <a:chOff x="0" y="0"/>
            <a:chExt cx="5005411" cy="16103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05451" cy="1610360"/>
            </a:xfrm>
            <a:custGeom>
              <a:avLst/>
              <a:gdLst/>
              <a:ahLst/>
              <a:cxnLst/>
              <a:rect r="r" b="b" t="t" l="l"/>
              <a:pathLst>
                <a:path h="1610360" w="5005451">
                  <a:moveTo>
                    <a:pt x="0" y="0"/>
                  </a:moveTo>
                  <a:lnTo>
                    <a:pt x="5005451" y="0"/>
                  </a:lnTo>
                  <a:lnTo>
                    <a:pt x="5005451" y="1610360"/>
                  </a:lnTo>
                  <a:lnTo>
                    <a:pt x="0" y="1610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028700"/>
            <a:ext cx="907321" cy="907321"/>
            <a:chOff x="0" y="0"/>
            <a:chExt cx="1209761" cy="12097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9802" cy="1209802"/>
            </a:xfrm>
            <a:custGeom>
              <a:avLst/>
              <a:gdLst/>
              <a:ahLst/>
              <a:cxnLst/>
              <a:rect r="r" b="b" t="t" l="l"/>
              <a:pathLst>
                <a:path h="1209802" w="1209802">
                  <a:moveTo>
                    <a:pt x="0" y="0"/>
                  </a:moveTo>
                  <a:lnTo>
                    <a:pt x="1209802" y="0"/>
                  </a:lnTo>
                  <a:lnTo>
                    <a:pt x="1209802" y="1209802"/>
                  </a:lnTo>
                  <a:lnTo>
                    <a:pt x="0" y="1209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3" b="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072464" y="1290827"/>
            <a:ext cx="2696486" cy="383066"/>
            <a:chOff x="0" y="0"/>
            <a:chExt cx="3595314" cy="5107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595370" cy="510794"/>
            </a:xfrm>
            <a:custGeom>
              <a:avLst/>
              <a:gdLst/>
              <a:ahLst/>
              <a:cxnLst/>
              <a:rect r="r" b="b" t="t" l="l"/>
              <a:pathLst>
                <a:path h="510794" w="3595370">
                  <a:moveTo>
                    <a:pt x="0" y="0"/>
                  </a:moveTo>
                  <a:lnTo>
                    <a:pt x="3595370" y="0"/>
                  </a:lnTo>
                  <a:lnTo>
                    <a:pt x="3595370" y="510794"/>
                  </a:lnTo>
                  <a:lnTo>
                    <a:pt x="0" y="51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0" t="0" r="-28" b="7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544221" y="3627746"/>
            <a:ext cx="6348539" cy="3761510"/>
            <a:chOff x="0" y="0"/>
            <a:chExt cx="8464719" cy="50153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464677" cy="5015357"/>
            </a:xfrm>
            <a:custGeom>
              <a:avLst/>
              <a:gdLst/>
              <a:ahLst/>
              <a:cxnLst/>
              <a:rect r="r" b="b" t="t" l="l"/>
              <a:pathLst>
                <a:path h="5015357" w="8464677">
                  <a:moveTo>
                    <a:pt x="0" y="0"/>
                  </a:moveTo>
                  <a:lnTo>
                    <a:pt x="8464677" y="0"/>
                  </a:lnTo>
                  <a:lnTo>
                    <a:pt x="8464677" y="5015357"/>
                  </a:lnTo>
                  <a:lnTo>
                    <a:pt x="0" y="5015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88" r="0" b="-88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936021" y="3435044"/>
            <a:ext cx="7034877" cy="471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3"/>
              </a:lnSpc>
            </a:pPr>
            <a:r>
              <a:rPr lang="en-US" sz="1923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Actualmente, Surgidero enfrenta dificultades en la gestión de sus procesos:</a:t>
            </a:r>
          </a:p>
          <a:p>
            <a:pPr algn="l">
              <a:lnSpc>
                <a:spcPts val="2693"/>
              </a:lnSpc>
            </a:pPr>
          </a:p>
          <a:p>
            <a:pPr algn="l" marL="439915" indent="-146638" lvl="2">
              <a:lnSpc>
                <a:spcPts val="2693"/>
              </a:lnSpc>
              <a:buFont typeface="Arial"/>
              <a:buChar char="⚬"/>
            </a:pPr>
            <a:r>
              <a:rPr lang="en-US" sz="1923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Asignación de equipos y personal se realiza de manera manual.</a:t>
            </a:r>
          </a:p>
          <a:p>
            <a:pPr algn="l" marL="439915" indent="-146638" lvl="2">
              <a:lnSpc>
                <a:spcPts val="2693"/>
              </a:lnSpc>
              <a:buFont typeface="Arial"/>
              <a:buChar char="⚬"/>
            </a:pPr>
            <a:r>
              <a:rPr lang="en-US" sz="1923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Poca trazabilidad de las salidas a terreno.</a:t>
            </a:r>
          </a:p>
          <a:p>
            <a:pPr algn="l" marL="439915" indent="-146638" lvl="2">
              <a:lnSpc>
                <a:spcPts val="2693"/>
              </a:lnSpc>
              <a:buFont typeface="Arial"/>
              <a:buChar char="⚬"/>
            </a:pPr>
            <a:r>
              <a:rPr lang="en-US" sz="1923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Generación de reportes es lenta y dispersa.</a:t>
            </a:r>
          </a:p>
          <a:p>
            <a:pPr algn="l" marL="439806" indent="-146602" lvl="2">
              <a:lnSpc>
                <a:spcPts val="2693"/>
              </a:lnSpc>
              <a:buFont typeface="Arial"/>
              <a:buChar char="⚬"/>
            </a:pPr>
            <a:r>
              <a:rPr lang="en-US" sz="1923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Dificultad para centralizar la información de operaciones.</a:t>
            </a:r>
          </a:p>
          <a:p>
            <a:pPr algn="l" marL="439806" indent="-146602" lvl="2">
              <a:lnSpc>
                <a:spcPts val="2693"/>
              </a:lnSpc>
              <a:buFont typeface="Arial"/>
              <a:buChar char="⚬"/>
            </a:pPr>
            <a:r>
              <a:rPr lang="en-US" sz="1923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Procesos críticos gestionados en Excel y OneDrive.</a:t>
            </a:r>
          </a:p>
          <a:p>
            <a:pPr algn="l" marL="439806" indent="-146602" lvl="2">
              <a:lnSpc>
                <a:spcPts val="2693"/>
              </a:lnSpc>
              <a:buFont typeface="Arial"/>
              <a:buChar char="⚬"/>
            </a:pPr>
            <a:r>
              <a:rPr lang="en-US" sz="1923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Impacto: afecta a técnicos en terreno, administrativos y clientes finales.</a:t>
            </a:r>
          </a:p>
          <a:p>
            <a:pPr algn="l" marL="439915" indent="-146638" lvl="2">
              <a:lnSpc>
                <a:spcPts val="2693"/>
              </a:lnSpc>
              <a:buFont typeface="Arial"/>
              <a:buChar char="⚬"/>
            </a:pPr>
            <a:r>
              <a:rPr lang="en-US" sz="1923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Visual: un esquema de “proceso manual → confusión/demora”.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175" y="257175"/>
            <a:ext cx="17773650" cy="9772650"/>
          </a:xfrm>
          <a:custGeom>
            <a:avLst/>
            <a:gdLst/>
            <a:ahLst/>
            <a:cxnLst/>
            <a:rect r="r" b="b" t="t" l="l"/>
            <a:pathLst>
              <a:path h="9772650" w="17773650">
                <a:moveTo>
                  <a:pt x="0" y="0"/>
                </a:moveTo>
                <a:lnTo>
                  <a:pt x="17773650" y="0"/>
                </a:lnTo>
                <a:lnTo>
                  <a:pt x="17773650" y="9772650"/>
                </a:lnTo>
                <a:lnTo>
                  <a:pt x="0" y="9772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320673"/>
            <a:ext cx="16230600" cy="81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9"/>
              </a:lnSpc>
            </a:pPr>
            <a:r>
              <a:rPr lang="en-US" sz="8000" b="true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Objetivos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76016" y="3537203"/>
            <a:ext cx="1217121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0"/>
              </a:lnSpc>
            </a:pPr>
            <a:r>
              <a:rPr lang="en-US" sz="2000" b="true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General: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93137" y="3537203"/>
            <a:ext cx="11114517" cy="5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0"/>
              </a:lnSpc>
            </a:pPr>
            <a:r>
              <a:rPr lang="en-US" sz="2000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Implementar una solución basada en Odoo ERP que permita optimizar y automatizar los procesos internos de Surgidero.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505242" y="1028700"/>
            <a:ext cx="3754058" cy="1207761"/>
            <a:chOff x="0" y="0"/>
            <a:chExt cx="5005411" cy="16103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05451" cy="1610360"/>
            </a:xfrm>
            <a:custGeom>
              <a:avLst/>
              <a:gdLst/>
              <a:ahLst/>
              <a:cxnLst/>
              <a:rect r="r" b="b" t="t" l="l"/>
              <a:pathLst>
                <a:path h="1610360" w="5005451">
                  <a:moveTo>
                    <a:pt x="0" y="0"/>
                  </a:moveTo>
                  <a:lnTo>
                    <a:pt x="5005451" y="0"/>
                  </a:lnTo>
                  <a:lnTo>
                    <a:pt x="5005451" y="1610360"/>
                  </a:lnTo>
                  <a:lnTo>
                    <a:pt x="0" y="1610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907321" cy="907321"/>
            <a:chOff x="0" y="0"/>
            <a:chExt cx="1209761" cy="12097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9802" cy="1209802"/>
            </a:xfrm>
            <a:custGeom>
              <a:avLst/>
              <a:gdLst/>
              <a:ahLst/>
              <a:cxnLst/>
              <a:rect r="r" b="b" t="t" l="l"/>
              <a:pathLst>
                <a:path h="1209802" w="1209802">
                  <a:moveTo>
                    <a:pt x="0" y="0"/>
                  </a:moveTo>
                  <a:lnTo>
                    <a:pt x="1209802" y="0"/>
                  </a:lnTo>
                  <a:lnTo>
                    <a:pt x="1209802" y="1209802"/>
                  </a:lnTo>
                  <a:lnTo>
                    <a:pt x="0" y="1209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3" b="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072464" y="1290827"/>
            <a:ext cx="2696486" cy="383066"/>
            <a:chOff x="0" y="0"/>
            <a:chExt cx="3595314" cy="5107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95370" cy="510794"/>
            </a:xfrm>
            <a:custGeom>
              <a:avLst/>
              <a:gdLst/>
              <a:ahLst/>
              <a:cxnLst/>
              <a:rect r="r" b="b" t="t" l="l"/>
              <a:pathLst>
                <a:path h="510794" w="3595370">
                  <a:moveTo>
                    <a:pt x="0" y="0"/>
                  </a:moveTo>
                  <a:lnTo>
                    <a:pt x="3595370" y="0"/>
                  </a:lnTo>
                  <a:lnTo>
                    <a:pt x="3595370" y="510794"/>
                  </a:lnTo>
                  <a:lnTo>
                    <a:pt x="0" y="51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0" t="0" r="-28" b="7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84615" y="4814609"/>
            <a:ext cx="7803470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9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Solución Propuesta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4615" y="5365154"/>
            <a:ext cx="8115300" cy="3147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4002" indent="-141334" lvl="2">
              <a:lnSpc>
                <a:spcPts val="2782"/>
              </a:lnSpc>
              <a:buFont typeface="Arial"/>
              <a:buChar char="⚬"/>
            </a:pPr>
            <a:r>
              <a:rPr lang="en-US" sz="1854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Plataforma elegida: Odoo Community</a:t>
            </a:r>
          </a:p>
          <a:p>
            <a:pPr algn="l" marL="424010" indent="-141337" lvl="2">
              <a:lnSpc>
                <a:spcPts val="2782"/>
              </a:lnSpc>
              <a:buFont typeface="Arial"/>
              <a:buChar char="⚬"/>
            </a:pPr>
            <a:r>
              <a:rPr lang="en-US" sz="1854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Módulos base a utilizar: </a:t>
            </a:r>
          </a:p>
          <a:p>
            <a:pPr algn="l" marL="757731" indent="-189433" lvl="3">
              <a:lnSpc>
                <a:spcPts val="2782"/>
              </a:lnSpc>
              <a:buFont typeface="Arial"/>
              <a:buChar char="￭"/>
            </a:pPr>
            <a:r>
              <a:rPr lang="en-US" sz="1854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Inventario</a:t>
            </a:r>
          </a:p>
          <a:p>
            <a:pPr algn="l" marL="757731" indent="-189433" lvl="3">
              <a:lnSpc>
                <a:spcPts val="2782"/>
              </a:lnSpc>
              <a:buFont typeface="Arial"/>
              <a:buChar char="￭"/>
            </a:pPr>
            <a:r>
              <a:rPr lang="en-US" sz="1854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Empleados</a:t>
            </a:r>
          </a:p>
          <a:p>
            <a:pPr algn="l" marL="757550" indent="-189387" lvl="3">
              <a:lnSpc>
                <a:spcPts val="2782"/>
              </a:lnSpc>
              <a:buFont typeface="Arial"/>
              <a:buChar char="￭"/>
            </a:pPr>
            <a:r>
              <a:rPr lang="en-US" sz="1854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Proyectos</a:t>
            </a:r>
          </a:p>
          <a:p>
            <a:pPr algn="l" marL="757731" indent="-189433" lvl="3">
              <a:lnSpc>
                <a:spcPts val="2782"/>
              </a:lnSpc>
              <a:buFont typeface="Arial"/>
              <a:buChar char="￭"/>
            </a:pPr>
            <a:r>
              <a:rPr lang="en-US" sz="1854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Flota</a:t>
            </a:r>
          </a:p>
          <a:p>
            <a:pPr algn="l" marL="424010" indent="-141337" lvl="2">
              <a:lnSpc>
                <a:spcPts val="2782"/>
              </a:lnSpc>
              <a:buFont typeface="Arial"/>
              <a:buChar char="⚬"/>
            </a:pPr>
            <a:r>
              <a:rPr lang="en-US" sz="1854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Módulo personalizado:</a:t>
            </a:r>
          </a:p>
          <a:p>
            <a:pPr algn="l" marL="757731" indent="-189433" lvl="3">
              <a:lnSpc>
                <a:spcPts val="2782"/>
              </a:lnSpc>
              <a:buFont typeface="Arial"/>
              <a:buChar char="￭"/>
            </a:pPr>
            <a:r>
              <a:rPr lang="en-US" sz="1854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 “Salidas a Terreno” → registro de visitas, geolocalización, checklist de equipos y reportes.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50395" y="5365154"/>
            <a:ext cx="5820689" cy="2453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0894" indent="-266965" lvl="2">
              <a:lnSpc>
                <a:spcPts val="2782"/>
              </a:lnSpc>
              <a:buFont typeface="Arial"/>
              <a:buChar char="⚬"/>
            </a:pPr>
            <a:r>
              <a:rPr lang="en-US" sz="1854" strike="noStrike" u="none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Modular y adaptable a las necesidades del laboratorio.</a:t>
            </a:r>
          </a:p>
          <a:p>
            <a:pPr algn="l" marL="800894" indent="-266965" lvl="2">
              <a:lnSpc>
                <a:spcPts val="2782"/>
              </a:lnSpc>
              <a:buFont typeface="Arial"/>
              <a:buChar char="⚬"/>
            </a:pPr>
            <a:r>
              <a:rPr lang="en-US" sz="1854" strike="noStrike" u="none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Open Source → sin licencias costosas.</a:t>
            </a:r>
          </a:p>
          <a:p>
            <a:pPr algn="l" marL="800894" indent="-266965" lvl="2">
              <a:lnSpc>
                <a:spcPts val="2782"/>
              </a:lnSpc>
              <a:buFont typeface="Arial"/>
              <a:buChar char="⚬"/>
            </a:pPr>
            <a:r>
              <a:rPr lang="en-US" sz="1854" strike="noStrike" u="none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Integración nativa de todos los procesos.</a:t>
            </a:r>
          </a:p>
          <a:p>
            <a:pPr algn="l" marL="800894" indent="-266965" lvl="2">
              <a:lnSpc>
                <a:spcPts val="2782"/>
              </a:lnSpc>
              <a:buFont typeface="Arial"/>
              <a:buChar char="⚬"/>
            </a:pPr>
            <a:r>
              <a:rPr lang="en-US" sz="1854" strike="noStrike" u="none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Interfaz web accesible desde cualquier lugar.</a:t>
            </a:r>
          </a:p>
          <a:p>
            <a:pPr algn="l" marL="800894" indent="-266965" lvl="2">
              <a:lnSpc>
                <a:spcPts val="2782"/>
              </a:lnSpc>
              <a:buFont typeface="Arial"/>
              <a:buChar char="⚬"/>
            </a:pPr>
            <a:r>
              <a:rPr lang="en-US" sz="1854" strike="noStrike" u="none">
                <a:solidFill>
                  <a:srgbClr val="336276"/>
                </a:solidFill>
                <a:latin typeface="Canva Sans"/>
                <a:ea typeface="Canva Sans"/>
                <a:cs typeface="Canva Sans"/>
                <a:sym typeface="Canva Sans"/>
              </a:rPr>
              <a:t>Seguridad mediante roles y permisos.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93360" y="4814609"/>
            <a:ext cx="582068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0"/>
              </a:lnSpc>
            </a:pPr>
            <a:r>
              <a:rPr lang="en-US" sz="3000" b="true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Ventajas de la solución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369144" y="8028162"/>
            <a:ext cx="3877020" cy="1250339"/>
          </a:xfrm>
          <a:custGeom>
            <a:avLst/>
            <a:gdLst/>
            <a:ahLst/>
            <a:cxnLst/>
            <a:rect r="r" b="b" t="t" l="l"/>
            <a:pathLst>
              <a:path h="1250339" w="3877020">
                <a:moveTo>
                  <a:pt x="0" y="0"/>
                </a:moveTo>
                <a:lnTo>
                  <a:pt x="3877020" y="0"/>
                </a:lnTo>
                <a:lnTo>
                  <a:pt x="3877020" y="1250339"/>
                </a:lnTo>
                <a:lnTo>
                  <a:pt x="0" y="12503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6700" y="257175"/>
            <a:ext cx="17773650" cy="9772650"/>
          </a:xfrm>
          <a:custGeom>
            <a:avLst/>
            <a:gdLst/>
            <a:ahLst/>
            <a:cxnLst/>
            <a:rect r="r" b="b" t="t" l="l"/>
            <a:pathLst>
              <a:path h="9772650" w="17773650">
                <a:moveTo>
                  <a:pt x="0" y="0"/>
                </a:moveTo>
                <a:lnTo>
                  <a:pt x="17773650" y="0"/>
                </a:lnTo>
                <a:lnTo>
                  <a:pt x="17773650" y="9772650"/>
                </a:lnTo>
                <a:lnTo>
                  <a:pt x="0" y="9772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3130" y="2539292"/>
            <a:ext cx="1717071" cy="1717071"/>
          </a:xfrm>
          <a:custGeom>
            <a:avLst/>
            <a:gdLst/>
            <a:ahLst/>
            <a:cxnLst/>
            <a:rect r="r" b="b" t="t" l="l"/>
            <a:pathLst>
              <a:path h="1717071" w="1717071">
                <a:moveTo>
                  <a:pt x="0" y="0"/>
                </a:moveTo>
                <a:lnTo>
                  <a:pt x="1717071" y="0"/>
                </a:lnTo>
                <a:lnTo>
                  <a:pt x="1717071" y="1717071"/>
                </a:lnTo>
                <a:lnTo>
                  <a:pt x="0" y="17170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22426" y="2606214"/>
            <a:ext cx="1717071" cy="1717071"/>
          </a:xfrm>
          <a:custGeom>
            <a:avLst/>
            <a:gdLst/>
            <a:ahLst/>
            <a:cxnLst/>
            <a:rect r="r" b="b" t="t" l="l"/>
            <a:pathLst>
              <a:path h="1717071" w="1717071">
                <a:moveTo>
                  <a:pt x="0" y="0"/>
                </a:moveTo>
                <a:lnTo>
                  <a:pt x="1717071" y="0"/>
                </a:lnTo>
                <a:lnTo>
                  <a:pt x="1717071" y="1717071"/>
                </a:lnTo>
                <a:lnTo>
                  <a:pt x="0" y="17170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31910" y="2606214"/>
            <a:ext cx="1717071" cy="1717071"/>
          </a:xfrm>
          <a:custGeom>
            <a:avLst/>
            <a:gdLst/>
            <a:ahLst/>
            <a:cxnLst/>
            <a:rect r="r" b="b" t="t" l="l"/>
            <a:pathLst>
              <a:path h="1717071" w="1717071">
                <a:moveTo>
                  <a:pt x="0" y="0"/>
                </a:moveTo>
                <a:lnTo>
                  <a:pt x="1717071" y="0"/>
                </a:lnTo>
                <a:lnTo>
                  <a:pt x="1717071" y="1717071"/>
                </a:lnTo>
                <a:lnTo>
                  <a:pt x="0" y="17170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46419" y="2606214"/>
            <a:ext cx="1717071" cy="1717071"/>
          </a:xfrm>
          <a:custGeom>
            <a:avLst/>
            <a:gdLst/>
            <a:ahLst/>
            <a:cxnLst/>
            <a:rect r="r" b="b" t="t" l="l"/>
            <a:pathLst>
              <a:path h="1717071" w="1717071">
                <a:moveTo>
                  <a:pt x="0" y="0"/>
                </a:moveTo>
                <a:lnTo>
                  <a:pt x="1717071" y="0"/>
                </a:lnTo>
                <a:lnTo>
                  <a:pt x="1717071" y="1717071"/>
                </a:lnTo>
                <a:lnTo>
                  <a:pt x="0" y="1717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8513" y="1262452"/>
            <a:ext cx="16230600" cy="64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Competencias de perfil de egreso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021972" y="274599"/>
            <a:ext cx="3754058" cy="1207761"/>
            <a:chOff x="0" y="0"/>
            <a:chExt cx="5005411" cy="16103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5451" cy="1610360"/>
            </a:xfrm>
            <a:custGeom>
              <a:avLst/>
              <a:gdLst/>
              <a:ahLst/>
              <a:cxnLst/>
              <a:rect r="r" b="b" t="t" l="l"/>
              <a:pathLst>
                <a:path h="1610360" w="5005451">
                  <a:moveTo>
                    <a:pt x="0" y="0"/>
                  </a:moveTo>
                  <a:lnTo>
                    <a:pt x="5005451" y="0"/>
                  </a:lnTo>
                  <a:lnTo>
                    <a:pt x="5005451" y="1610360"/>
                  </a:lnTo>
                  <a:lnTo>
                    <a:pt x="0" y="1610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424820"/>
            <a:ext cx="907321" cy="907321"/>
            <a:chOff x="0" y="0"/>
            <a:chExt cx="1209761" cy="12097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9802" cy="1209802"/>
            </a:xfrm>
            <a:custGeom>
              <a:avLst/>
              <a:gdLst/>
              <a:ahLst/>
              <a:cxnLst/>
              <a:rect r="r" b="b" t="t" l="l"/>
              <a:pathLst>
                <a:path h="1209802" w="1209802">
                  <a:moveTo>
                    <a:pt x="0" y="0"/>
                  </a:moveTo>
                  <a:lnTo>
                    <a:pt x="1209802" y="0"/>
                  </a:lnTo>
                  <a:lnTo>
                    <a:pt x="1209802" y="1209802"/>
                  </a:lnTo>
                  <a:lnTo>
                    <a:pt x="0" y="1209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3" b="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126461" y="645634"/>
            <a:ext cx="2696486" cy="383066"/>
            <a:chOff x="0" y="0"/>
            <a:chExt cx="3595314" cy="5107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95370" cy="510794"/>
            </a:xfrm>
            <a:custGeom>
              <a:avLst/>
              <a:gdLst/>
              <a:ahLst/>
              <a:cxnLst/>
              <a:rect r="r" b="b" t="t" l="l"/>
              <a:pathLst>
                <a:path h="510794" w="3595370">
                  <a:moveTo>
                    <a:pt x="0" y="0"/>
                  </a:moveTo>
                  <a:lnTo>
                    <a:pt x="3595370" y="0"/>
                  </a:lnTo>
                  <a:lnTo>
                    <a:pt x="3595370" y="510794"/>
                  </a:lnTo>
                  <a:lnTo>
                    <a:pt x="0" y="51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0" t="0" r="-28" b="7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714393" y="7855319"/>
            <a:ext cx="3544907" cy="2181481"/>
            <a:chOff x="0" y="0"/>
            <a:chExt cx="4726543" cy="29086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26559" cy="2908681"/>
            </a:xfrm>
            <a:custGeom>
              <a:avLst/>
              <a:gdLst/>
              <a:ahLst/>
              <a:cxnLst/>
              <a:rect r="r" b="b" t="t" l="l"/>
              <a:pathLst>
                <a:path h="2908681" w="4726559">
                  <a:moveTo>
                    <a:pt x="0" y="0"/>
                  </a:moveTo>
                  <a:lnTo>
                    <a:pt x="4726559" y="0"/>
                  </a:lnTo>
                  <a:lnTo>
                    <a:pt x="4726559" y="2908681"/>
                  </a:lnTo>
                  <a:lnTo>
                    <a:pt x="0" y="2908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1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55138" y="4413934"/>
            <a:ext cx="3093056" cy="194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6"/>
              </a:lnSpc>
            </a:pPr>
          </a:p>
          <a:p>
            <a:pPr algn="ctr">
              <a:lnSpc>
                <a:spcPts val="2196"/>
              </a:lnSpc>
            </a:pPr>
            <a:r>
              <a:rPr lang="en-US" sz="194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Gestionar proyectos informáticos: planificación ágil, seguimiento con GitHub Projects.</a:t>
            </a:r>
          </a:p>
          <a:p>
            <a:pPr algn="ctr">
              <a:lnSpc>
                <a:spcPts val="219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104210" y="4572635"/>
            <a:ext cx="3083773" cy="115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Construir a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rquitectura de soluciones sistémicas: Odoo + PostgreSQL + Docker.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93998" y="4563110"/>
            <a:ext cx="3392894" cy="81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3"/>
              </a:lnSpc>
            </a:pPr>
            <a:r>
              <a:rPr lang="en-US" sz="18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Desarrollar soluciones de software: módulo custom en Python/XML.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25570" y="4572635"/>
            <a:ext cx="3958770" cy="1437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struir modelos de datos: PostgreSQL, consultas optimizadas.</a:t>
            </a:r>
          </a:p>
          <a:p>
            <a:pPr algn="ctr">
              <a:lnSpc>
                <a:spcPts val="2259"/>
              </a:lnSpc>
            </a:pPr>
          </a:p>
          <a:p>
            <a:pPr algn="ctr">
              <a:lnSpc>
                <a:spcPts val="2259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187983" y="5907117"/>
            <a:ext cx="1717071" cy="1717071"/>
          </a:xfrm>
          <a:custGeom>
            <a:avLst/>
            <a:gdLst/>
            <a:ahLst/>
            <a:cxnLst/>
            <a:rect r="r" b="b" t="t" l="l"/>
            <a:pathLst>
              <a:path h="1717071" w="1717071">
                <a:moveTo>
                  <a:pt x="0" y="0"/>
                </a:moveTo>
                <a:lnTo>
                  <a:pt x="1717071" y="0"/>
                </a:lnTo>
                <a:lnTo>
                  <a:pt x="1717071" y="1717071"/>
                </a:lnTo>
                <a:lnTo>
                  <a:pt x="0" y="17170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522055" y="7891960"/>
            <a:ext cx="3243890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alizar pruebas de calidad: QA y validación con el cliente.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6225" y="399955"/>
            <a:ext cx="17773650" cy="9772650"/>
          </a:xfrm>
          <a:custGeom>
            <a:avLst/>
            <a:gdLst/>
            <a:ahLst/>
            <a:cxnLst/>
            <a:rect r="r" b="b" t="t" l="l"/>
            <a:pathLst>
              <a:path h="9772650" w="17773650">
                <a:moveTo>
                  <a:pt x="0" y="0"/>
                </a:moveTo>
                <a:lnTo>
                  <a:pt x="17773650" y="0"/>
                </a:lnTo>
                <a:lnTo>
                  <a:pt x="17773650" y="9772650"/>
                </a:lnTo>
                <a:lnTo>
                  <a:pt x="0" y="9772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03348" y="466133"/>
            <a:ext cx="3754058" cy="1207761"/>
            <a:chOff x="0" y="0"/>
            <a:chExt cx="5005411" cy="16103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5451" cy="1610360"/>
            </a:xfrm>
            <a:custGeom>
              <a:avLst/>
              <a:gdLst/>
              <a:ahLst/>
              <a:cxnLst/>
              <a:rect r="r" b="b" t="t" l="l"/>
              <a:pathLst>
                <a:path h="1610360" w="5005451">
                  <a:moveTo>
                    <a:pt x="0" y="0"/>
                  </a:moveTo>
                  <a:lnTo>
                    <a:pt x="5005451" y="0"/>
                  </a:lnTo>
                  <a:lnTo>
                    <a:pt x="5005451" y="1610360"/>
                  </a:lnTo>
                  <a:lnTo>
                    <a:pt x="0" y="1610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63606" y="375544"/>
            <a:ext cx="907321" cy="907321"/>
            <a:chOff x="0" y="0"/>
            <a:chExt cx="1209761" cy="12097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9802" cy="1209802"/>
            </a:xfrm>
            <a:custGeom>
              <a:avLst/>
              <a:gdLst/>
              <a:ahLst/>
              <a:cxnLst/>
              <a:rect r="r" b="b" t="t" l="l"/>
              <a:pathLst>
                <a:path h="1209802" w="1209802">
                  <a:moveTo>
                    <a:pt x="0" y="0"/>
                  </a:moveTo>
                  <a:lnTo>
                    <a:pt x="1209802" y="0"/>
                  </a:lnTo>
                  <a:lnTo>
                    <a:pt x="1209802" y="1209802"/>
                  </a:lnTo>
                  <a:lnTo>
                    <a:pt x="0" y="1209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3" b="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70927" y="629710"/>
            <a:ext cx="2696486" cy="398990"/>
            <a:chOff x="0" y="0"/>
            <a:chExt cx="3595314" cy="5319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95370" cy="532026"/>
            </a:xfrm>
            <a:custGeom>
              <a:avLst/>
              <a:gdLst/>
              <a:ahLst/>
              <a:cxnLst/>
              <a:rect r="r" b="b" t="t" l="l"/>
              <a:pathLst>
                <a:path h="532026" w="3595370">
                  <a:moveTo>
                    <a:pt x="0" y="0"/>
                  </a:moveTo>
                  <a:lnTo>
                    <a:pt x="3595370" y="0"/>
                  </a:lnTo>
                  <a:lnTo>
                    <a:pt x="3595370" y="532026"/>
                  </a:lnTo>
                  <a:lnTo>
                    <a:pt x="0" y="532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117" t="-7" r="-2116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521107" y="1996265"/>
            <a:ext cx="5136299" cy="1661999"/>
          </a:xfrm>
          <a:custGeom>
            <a:avLst/>
            <a:gdLst/>
            <a:ahLst/>
            <a:cxnLst/>
            <a:rect r="r" b="b" t="t" l="l"/>
            <a:pathLst>
              <a:path h="1661999" w="5136299">
                <a:moveTo>
                  <a:pt x="0" y="0"/>
                </a:moveTo>
                <a:lnTo>
                  <a:pt x="5136299" y="0"/>
                </a:lnTo>
                <a:lnTo>
                  <a:pt x="5136299" y="1662000"/>
                </a:lnTo>
                <a:lnTo>
                  <a:pt x="0" y="1662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421" t="0" r="-1184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21107" y="3564237"/>
            <a:ext cx="5136299" cy="1722043"/>
          </a:xfrm>
          <a:custGeom>
            <a:avLst/>
            <a:gdLst/>
            <a:ahLst/>
            <a:cxnLst/>
            <a:rect r="r" b="b" t="t" l="l"/>
            <a:pathLst>
              <a:path h="1722043" w="5136299">
                <a:moveTo>
                  <a:pt x="0" y="0"/>
                </a:moveTo>
                <a:lnTo>
                  <a:pt x="5136299" y="0"/>
                </a:lnTo>
                <a:lnTo>
                  <a:pt x="5136299" y="1722043"/>
                </a:lnTo>
                <a:lnTo>
                  <a:pt x="0" y="17220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79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21107" y="5352955"/>
            <a:ext cx="5136299" cy="1970154"/>
          </a:xfrm>
          <a:custGeom>
            <a:avLst/>
            <a:gdLst/>
            <a:ahLst/>
            <a:cxnLst/>
            <a:rect r="r" b="b" t="t" l="l"/>
            <a:pathLst>
              <a:path h="1970154" w="5136299">
                <a:moveTo>
                  <a:pt x="0" y="0"/>
                </a:moveTo>
                <a:lnTo>
                  <a:pt x="5136299" y="0"/>
                </a:lnTo>
                <a:lnTo>
                  <a:pt x="5136299" y="1970154"/>
                </a:lnTo>
                <a:lnTo>
                  <a:pt x="0" y="19701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699" r="-1379" b="-169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21107" y="7393880"/>
            <a:ext cx="5136299" cy="1864420"/>
          </a:xfrm>
          <a:custGeom>
            <a:avLst/>
            <a:gdLst/>
            <a:ahLst/>
            <a:cxnLst/>
            <a:rect r="r" b="b" t="t" l="l"/>
            <a:pathLst>
              <a:path h="1864420" w="5136299">
                <a:moveTo>
                  <a:pt x="0" y="0"/>
                </a:moveTo>
                <a:lnTo>
                  <a:pt x="5136299" y="0"/>
                </a:lnTo>
                <a:lnTo>
                  <a:pt x="5136299" y="1864420"/>
                </a:lnTo>
                <a:lnTo>
                  <a:pt x="0" y="18644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248" r="-1071" b="-124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489431"/>
            <a:ext cx="11753763" cy="56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0"/>
              </a:lnSpc>
            </a:pPr>
            <a:r>
              <a:rPr lang="en-US" sz="4500" b="true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Objetivos Especificos y logros especificos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5494" y="2194002"/>
            <a:ext cx="11219686" cy="775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9197" indent="-146399" lvl="2">
              <a:lnSpc>
                <a:spcPts val="4457"/>
              </a:lnSpc>
              <a:buFont typeface="Arial"/>
              <a:buChar char="⚬"/>
            </a:pPr>
            <a:r>
              <a:rPr lang="en-US" b="true" sz="1921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🎯 Objetivos Específicos</a:t>
            </a:r>
          </a:p>
          <a:p>
            <a:pPr algn="l" marL="439205" indent="-146402" lvl="2">
              <a:lnSpc>
                <a:spcPts val="4457"/>
              </a:lnSpc>
              <a:buFont typeface="Arial"/>
              <a:buChar char="⚬"/>
            </a:pPr>
            <a:r>
              <a:rPr lang="en-US" b="true" sz="1921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Configurar módulos estándar (Inventario, Proyecto, Empleados, Flota).</a:t>
            </a:r>
          </a:p>
          <a:p>
            <a:pPr algn="l" marL="439205" indent="-146402" lvl="2">
              <a:lnSpc>
                <a:spcPts val="4457"/>
              </a:lnSpc>
              <a:buFont typeface="Arial"/>
              <a:buChar char="⚬"/>
            </a:pPr>
            <a:r>
              <a:rPr lang="en-US" b="true" sz="1921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Desarrollar módulo “Salidas a Terreno”.</a:t>
            </a:r>
          </a:p>
          <a:p>
            <a:pPr algn="l" marL="439205" indent="-146402" lvl="2">
              <a:lnSpc>
                <a:spcPts val="4457"/>
              </a:lnSpc>
              <a:buFont typeface="Arial"/>
              <a:buChar char="⚬"/>
            </a:pPr>
            <a:r>
              <a:rPr lang="en-US" b="true" sz="1921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Definir modelo de datos en PostgreSQL.</a:t>
            </a:r>
          </a:p>
          <a:p>
            <a:pPr algn="l" marL="439197" indent="-146399" lvl="2">
              <a:lnSpc>
                <a:spcPts val="4457"/>
              </a:lnSpc>
              <a:buFont typeface="Arial"/>
              <a:buChar char="⚬"/>
            </a:pPr>
            <a:r>
              <a:rPr lang="en-US" b="true" sz="1921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Implementar reportes automáticos.</a:t>
            </a:r>
          </a:p>
          <a:p>
            <a:pPr algn="l" marL="439205" indent="-146402" lvl="2">
              <a:lnSpc>
                <a:spcPts val="4457"/>
              </a:lnSpc>
              <a:buFont typeface="Arial"/>
              <a:buChar char="⚬"/>
            </a:pPr>
            <a:r>
              <a:rPr lang="en-US" b="true" sz="1921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Establecer r</a:t>
            </a:r>
            <a:r>
              <a:rPr lang="en-US" b="true" sz="1921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oles y permisos.</a:t>
            </a:r>
          </a:p>
          <a:p>
            <a:pPr algn="l" marL="439197" indent="-146399" lvl="2">
              <a:lnSpc>
                <a:spcPts val="4457"/>
              </a:lnSpc>
              <a:buFont typeface="Arial"/>
              <a:buChar char="⚬"/>
            </a:pPr>
            <a:r>
              <a:rPr lang="en-US" b="true" sz="1921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Documentación y capacitación.</a:t>
            </a:r>
          </a:p>
          <a:p>
            <a:pPr algn="l" marL="439197" indent="-146399" lvl="2">
              <a:lnSpc>
                <a:spcPts val="4457"/>
              </a:lnSpc>
              <a:buFont typeface="Arial"/>
              <a:buChar char="⚬"/>
            </a:pPr>
            <a:r>
              <a:rPr lang="en-US" b="true" sz="1921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🏆 Logros Esperados</a:t>
            </a:r>
          </a:p>
          <a:p>
            <a:pPr algn="l" marL="439197" indent="-146399" lvl="2">
              <a:lnSpc>
                <a:spcPts val="4457"/>
              </a:lnSpc>
              <a:buFont typeface="Arial"/>
              <a:buChar char="⚬"/>
            </a:pPr>
            <a:r>
              <a:rPr lang="en-US" b="true" sz="1921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Centralización de toda la información en un único sistema.</a:t>
            </a:r>
          </a:p>
          <a:p>
            <a:pPr algn="l" marL="439197" indent="-146399" lvl="2">
              <a:lnSpc>
                <a:spcPts val="4457"/>
              </a:lnSpc>
              <a:buFont typeface="Arial"/>
              <a:buChar char="⚬"/>
            </a:pPr>
            <a:r>
              <a:rPr lang="en-US" b="true" sz="1921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Reducción de errores en asignación de equipos y personal.</a:t>
            </a:r>
          </a:p>
          <a:p>
            <a:pPr algn="l" marL="439197" indent="-146399" lvl="2">
              <a:lnSpc>
                <a:spcPts val="4457"/>
              </a:lnSpc>
              <a:buFont typeface="Arial"/>
              <a:buChar char="⚬"/>
            </a:pPr>
            <a:r>
              <a:rPr lang="en-US" b="true" sz="1921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Mejor trazabilidad de salidas a terreno.</a:t>
            </a:r>
          </a:p>
          <a:p>
            <a:pPr algn="l" marL="439197" indent="-146399" lvl="2">
              <a:lnSpc>
                <a:spcPts val="4457"/>
              </a:lnSpc>
              <a:buFont typeface="Arial"/>
              <a:buChar char="⚬"/>
            </a:pPr>
            <a:r>
              <a:rPr lang="en-US" b="true" sz="1921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Reportes automáticos para gestión ambiental y acuícola.</a:t>
            </a:r>
          </a:p>
          <a:p>
            <a:pPr algn="l" marL="439205" indent="-146402" lvl="2">
              <a:lnSpc>
                <a:spcPts val="4457"/>
              </a:lnSpc>
              <a:buFont typeface="Arial"/>
              <a:buChar char="⚬"/>
            </a:pPr>
            <a:r>
              <a:rPr lang="en-US" b="true" sz="1921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Mayor eficiencia operativa y soporte a la toma de decisiones estratégicas.</a:t>
            </a:r>
          </a:p>
          <a:p>
            <a:pPr algn="l" marL="439197" indent="-146399" lvl="2">
              <a:lnSpc>
                <a:spcPts val="4457"/>
              </a:lnSpc>
              <a:buFont typeface="Arial"/>
              <a:buChar char="⚬"/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705" y="257175"/>
            <a:ext cx="17773650" cy="9772650"/>
          </a:xfrm>
          <a:custGeom>
            <a:avLst/>
            <a:gdLst/>
            <a:ahLst/>
            <a:cxnLst/>
            <a:rect r="r" b="b" t="t" l="l"/>
            <a:pathLst>
              <a:path h="9772650" w="17773650">
                <a:moveTo>
                  <a:pt x="0" y="0"/>
                </a:moveTo>
                <a:lnTo>
                  <a:pt x="17773650" y="0"/>
                </a:lnTo>
                <a:lnTo>
                  <a:pt x="17773650" y="9772650"/>
                </a:lnTo>
                <a:lnTo>
                  <a:pt x="0" y="9772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75954" y="383506"/>
            <a:ext cx="3754058" cy="1207761"/>
            <a:chOff x="0" y="0"/>
            <a:chExt cx="5005411" cy="16103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5451" cy="1610360"/>
            </a:xfrm>
            <a:custGeom>
              <a:avLst/>
              <a:gdLst/>
              <a:ahLst/>
              <a:cxnLst/>
              <a:rect r="r" b="b" t="t" l="l"/>
              <a:pathLst>
                <a:path h="1610360" w="5005451">
                  <a:moveTo>
                    <a:pt x="0" y="0"/>
                  </a:moveTo>
                  <a:lnTo>
                    <a:pt x="5005451" y="0"/>
                  </a:lnTo>
                  <a:lnTo>
                    <a:pt x="5005451" y="1610360"/>
                  </a:lnTo>
                  <a:lnTo>
                    <a:pt x="0" y="1610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383506"/>
            <a:ext cx="907321" cy="907321"/>
            <a:chOff x="0" y="0"/>
            <a:chExt cx="1209761" cy="12097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9802" cy="1209802"/>
            </a:xfrm>
            <a:custGeom>
              <a:avLst/>
              <a:gdLst/>
              <a:ahLst/>
              <a:cxnLst/>
              <a:rect r="r" b="b" t="t" l="l"/>
              <a:pathLst>
                <a:path h="1209802" w="1209802">
                  <a:moveTo>
                    <a:pt x="0" y="0"/>
                  </a:moveTo>
                  <a:lnTo>
                    <a:pt x="1209802" y="0"/>
                  </a:lnTo>
                  <a:lnTo>
                    <a:pt x="1209802" y="1209802"/>
                  </a:lnTo>
                  <a:lnTo>
                    <a:pt x="0" y="1209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3" b="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936021" y="645634"/>
            <a:ext cx="2696486" cy="383066"/>
            <a:chOff x="0" y="0"/>
            <a:chExt cx="3595314" cy="5107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95370" cy="510794"/>
            </a:xfrm>
            <a:custGeom>
              <a:avLst/>
              <a:gdLst/>
              <a:ahLst/>
              <a:cxnLst/>
              <a:rect r="r" b="b" t="t" l="l"/>
              <a:pathLst>
                <a:path h="510794" w="3595370">
                  <a:moveTo>
                    <a:pt x="0" y="0"/>
                  </a:moveTo>
                  <a:lnTo>
                    <a:pt x="3595370" y="0"/>
                  </a:lnTo>
                  <a:lnTo>
                    <a:pt x="3595370" y="510794"/>
                  </a:lnTo>
                  <a:lnTo>
                    <a:pt x="0" y="510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0" t="0" r="-28" b="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850824" y="2836711"/>
            <a:ext cx="2659351" cy="2659351"/>
          </a:xfrm>
          <a:custGeom>
            <a:avLst/>
            <a:gdLst/>
            <a:ahLst/>
            <a:cxnLst/>
            <a:rect r="r" b="b" t="t" l="l"/>
            <a:pathLst>
              <a:path h="2659351" w="2659351">
                <a:moveTo>
                  <a:pt x="0" y="0"/>
                </a:moveTo>
                <a:lnTo>
                  <a:pt x="2659351" y="0"/>
                </a:lnTo>
                <a:lnTo>
                  <a:pt x="2659351" y="2659351"/>
                </a:lnTo>
                <a:lnTo>
                  <a:pt x="0" y="26593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79043" y="5762762"/>
            <a:ext cx="2754864" cy="2754864"/>
          </a:xfrm>
          <a:custGeom>
            <a:avLst/>
            <a:gdLst/>
            <a:ahLst/>
            <a:cxnLst/>
            <a:rect r="r" b="b" t="t" l="l"/>
            <a:pathLst>
              <a:path h="2754864" w="2754864">
                <a:moveTo>
                  <a:pt x="0" y="0"/>
                </a:moveTo>
                <a:lnTo>
                  <a:pt x="2754864" y="0"/>
                </a:lnTo>
                <a:lnTo>
                  <a:pt x="2754864" y="2754864"/>
                </a:lnTo>
                <a:lnTo>
                  <a:pt x="0" y="27548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29886" y="2719353"/>
            <a:ext cx="6381143" cy="2057919"/>
          </a:xfrm>
          <a:custGeom>
            <a:avLst/>
            <a:gdLst/>
            <a:ahLst/>
            <a:cxnLst/>
            <a:rect r="r" b="b" t="t" l="l"/>
            <a:pathLst>
              <a:path h="2057919" w="6381143">
                <a:moveTo>
                  <a:pt x="0" y="0"/>
                </a:moveTo>
                <a:lnTo>
                  <a:pt x="6381144" y="0"/>
                </a:lnTo>
                <a:lnTo>
                  <a:pt x="6381144" y="2057919"/>
                </a:lnTo>
                <a:lnTo>
                  <a:pt x="0" y="20579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86554" y="5143500"/>
            <a:ext cx="2465254" cy="2465254"/>
          </a:xfrm>
          <a:custGeom>
            <a:avLst/>
            <a:gdLst/>
            <a:ahLst/>
            <a:cxnLst/>
            <a:rect r="r" b="b" t="t" l="l"/>
            <a:pathLst>
              <a:path h="2465254" w="2465254">
                <a:moveTo>
                  <a:pt x="0" y="0"/>
                </a:moveTo>
                <a:lnTo>
                  <a:pt x="2465254" y="0"/>
                </a:lnTo>
                <a:lnTo>
                  <a:pt x="2465254" y="2465254"/>
                </a:lnTo>
                <a:lnTo>
                  <a:pt x="0" y="24652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56234" y="3939772"/>
            <a:ext cx="2022809" cy="2086021"/>
          </a:xfrm>
          <a:custGeom>
            <a:avLst/>
            <a:gdLst/>
            <a:ahLst/>
            <a:cxnLst/>
            <a:rect r="r" b="b" t="t" l="l"/>
            <a:pathLst>
              <a:path h="2086021" w="2022809">
                <a:moveTo>
                  <a:pt x="0" y="0"/>
                </a:moveTo>
                <a:lnTo>
                  <a:pt x="2022809" y="0"/>
                </a:lnTo>
                <a:lnTo>
                  <a:pt x="2022809" y="2086022"/>
                </a:lnTo>
                <a:lnTo>
                  <a:pt x="0" y="20860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494758" y="5376527"/>
            <a:ext cx="2394472" cy="2394472"/>
          </a:xfrm>
          <a:custGeom>
            <a:avLst/>
            <a:gdLst/>
            <a:ahLst/>
            <a:cxnLst/>
            <a:rect r="r" b="b" t="t" l="l"/>
            <a:pathLst>
              <a:path h="2394472" w="2394472">
                <a:moveTo>
                  <a:pt x="0" y="0"/>
                </a:moveTo>
                <a:lnTo>
                  <a:pt x="2394473" y="0"/>
                </a:lnTo>
                <a:lnTo>
                  <a:pt x="2394473" y="2394472"/>
                </a:lnTo>
                <a:lnTo>
                  <a:pt x="0" y="23944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03867" y="6573763"/>
            <a:ext cx="2547149" cy="2547149"/>
          </a:xfrm>
          <a:custGeom>
            <a:avLst/>
            <a:gdLst/>
            <a:ahLst/>
            <a:cxnLst/>
            <a:rect r="r" b="b" t="t" l="l"/>
            <a:pathLst>
              <a:path h="2547149" w="2547149">
                <a:moveTo>
                  <a:pt x="0" y="0"/>
                </a:moveTo>
                <a:lnTo>
                  <a:pt x="2547149" y="0"/>
                </a:lnTo>
                <a:lnTo>
                  <a:pt x="2547149" y="2547149"/>
                </a:lnTo>
                <a:lnTo>
                  <a:pt x="0" y="25471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394056" y="5536607"/>
            <a:ext cx="2981018" cy="2981018"/>
          </a:xfrm>
          <a:custGeom>
            <a:avLst/>
            <a:gdLst/>
            <a:ahLst/>
            <a:cxnLst/>
            <a:rect r="r" b="b" t="t" l="l"/>
            <a:pathLst>
              <a:path h="2981018" w="2981018">
                <a:moveTo>
                  <a:pt x="0" y="0"/>
                </a:moveTo>
                <a:lnTo>
                  <a:pt x="2981018" y="0"/>
                </a:lnTo>
                <a:lnTo>
                  <a:pt x="2981018" y="2981019"/>
                </a:lnTo>
                <a:lnTo>
                  <a:pt x="0" y="298101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490852"/>
            <a:ext cx="8855550" cy="196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9"/>
              </a:lnSpc>
            </a:pPr>
            <a:r>
              <a:rPr lang="en-US" sz="8000" b="true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Tecnologias a utilizar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545" y="257175"/>
            <a:ext cx="17773650" cy="9772650"/>
          </a:xfrm>
          <a:custGeom>
            <a:avLst/>
            <a:gdLst/>
            <a:ahLst/>
            <a:cxnLst/>
            <a:rect r="r" b="b" t="t" l="l"/>
            <a:pathLst>
              <a:path h="9772650" w="17773650">
                <a:moveTo>
                  <a:pt x="0" y="0"/>
                </a:moveTo>
                <a:lnTo>
                  <a:pt x="17773650" y="0"/>
                </a:lnTo>
                <a:lnTo>
                  <a:pt x="17773650" y="9772650"/>
                </a:lnTo>
                <a:lnTo>
                  <a:pt x="0" y="9772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0" y="0"/>
          <a:ext cx="26403300" cy="4610100"/>
        </p:xfrm>
        <a:graphic>
          <a:graphicData uri="http://schemas.openxmlformats.org/presentationml/2006/ole">
            <p:oleObj imgW="31673800" imgH="98806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9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175" y="257175"/>
            <a:ext cx="17773650" cy="9772650"/>
          </a:xfrm>
          <a:custGeom>
            <a:avLst/>
            <a:gdLst/>
            <a:ahLst/>
            <a:cxnLst/>
            <a:rect r="r" b="b" t="t" l="l"/>
            <a:pathLst>
              <a:path h="9772650" w="17773650">
                <a:moveTo>
                  <a:pt x="0" y="0"/>
                </a:moveTo>
                <a:lnTo>
                  <a:pt x="17773650" y="0"/>
                </a:lnTo>
                <a:lnTo>
                  <a:pt x="17773650" y="9772650"/>
                </a:lnTo>
                <a:lnTo>
                  <a:pt x="0" y="9772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46731" y="1029049"/>
            <a:ext cx="8855550" cy="101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9"/>
              </a:lnSpc>
            </a:pPr>
            <a:r>
              <a:rPr lang="en-US" sz="8000" b="true">
                <a:solidFill>
                  <a:srgbClr val="33627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Matriz Raci</a:t>
            </a:r>
          </a:p>
        </p:txBody>
      </p:sp>
      <p:graphicFrame>
        <p:nvGraphicFramePr>
          <p:cNvPr name="Object 4" id="4"/>
          <p:cNvGraphicFramePr/>
          <p:nvPr/>
        </p:nvGraphicFramePr>
        <p:xfrm>
          <a:off x="487276" y="2261243"/>
          <a:ext cx="5029200" cy="4610100"/>
        </p:xfrm>
        <a:graphic>
          <a:graphicData uri="http://schemas.openxmlformats.org/presentationml/2006/ole">
            <p:oleObj imgW="6032500" imgH="56134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257175" y="10039350"/>
            <a:ext cx="17773650" cy="23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7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Texto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25479" y="2702139"/>
            <a:ext cx="7023818" cy="344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0"/>
              </a:lnSpc>
            </a:pPr>
            <a:r>
              <a:rPr lang="en-US" sz="26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Leyenda: </a:t>
            </a:r>
          </a:p>
          <a:p>
            <a:pPr algn="l" marL="580908" indent="-290454" lvl="1">
              <a:lnSpc>
                <a:spcPts val="3040"/>
              </a:lnSpc>
              <a:spcBef>
                <a:spcPct val="0"/>
              </a:spcBef>
              <a:buFont typeface="Arial"/>
              <a:buChar char="•"/>
            </a:pPr>
            <a:r>
              <a:rPr lang="en-US" sz="26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 (Responsible): quien ejecuta la tar</a:t>
            </a:r>
            <a:r>
              <a:rPr lang="en-US" sz="26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ea. </a:t>
            </a:r>
          </a:p>
          <a:p>
            <a:pPr algn="l" marL="580908" indent="-290454" lvl="1">
              <a:lnSpc>
                <a:spcPts val="3040"/>
              </a:lnSpc>
              <a:spcBef>
                <a:spcPct val="0"/>
              </a:spcBef>
              <a:buFont typeface="Arial"/>
              <a:buChar char="•"/>
            </a:pPr>
            <a:r>
              <a:rPr lang="en-US" sz="26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(Accountable): responsable final de que se cumpla correctamente. </a:t>
            </a:r>
          </a:p>
          <a:p>
            <a:pPr algn="l" marL="580908" indent="-290454" lvl="1">
              <a:lnSpc>
                <a:spcPts val="3040"/>
              </a:lnSpc>
              <a:spcBef>
                <a:spcPct val="0"/>
              </a:spcBef>
              <a:buFont typeface="Arial"/>
              <a:buChar char="•"/>
            </a:pPr>
            <a:r>
              <a:rPr lang="en-US" sz="26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 (Consulted): aporta información, apoyo técnico o validación. </a:t>
            </a:r>
          </a:p>
          <a:p>
            <a:pPr algn="l" marL="580908" indent="-290454" lvl="1">
              <a:lnSpc>
                <a:spcPts val="3040"/>
              </a:lnSpc>
              <a:spcBef>
                <a:spcPct val="0"/>
              </a:spcBef>
              <a:buFont typeface="Arial"/>
              <a:buChar char="•"/>
            </a:pPr>
            <a:r>
              <a:rPr lang="en-US" sz="26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 (Informed): se mantiene informado del progreso. </a:t>
            </a:r>
          </a:p>
          <a:p>
            <a:pPr algn="ctr">
              <a:lnSpc>
                <a:spcPts val="3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DAGyCwJvdRk</dc:identifier>
  <dcterms:modified xsi:type="dcterms:W3CDTF">2011-08-01T06:04:30Z</dcterms:modified>
  <cp:revision>1</cp:revision>
  <dc:title>Título Títulos principales en carruseles.pptx</dc:title>
</cp:coreProperties>
</file>